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80" r:id="rId2"/>
    <p:sldId id="327" r:id="rId3"/>
    <p:sldId id="344" r:id="rId4"/>
    <p:sldId id="346" r:id="rId5"/>
    <p:sldId id="337" r:id="rId6"/>
    <p:sldId id="349" r:id="rId7"/>
    <p:sldId id="348" r:id="rId8"/>
    <p:sldId id="351" r:id="rId9"/>
  </p:sldIdLst>
  <p:sldSz cx="9144000" cy="6858000" type="screen4x3"/>
  <p:notesSz cx="6775450" cy="9906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OSHIBA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36"/>
    <p:penClr>
      <a:srgbClr val="FF0000"/>
    </p:penClr>
  </p:showPr>
  <p:clrMru>
    <a:srgbClr val="FFFFFF"/>
    <a:srgbClr val="FF0000"/>
    <a:srgbClr val="802323"/>
    <a:srgbClr val="80562C"/>
    <a:srgbClr val="996633"/>
    <a:srgbClr val="E3E6FF"/>
    <a:srgbClr val="E3FFBB"/>
    <a:srgbClr val="13B21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2175" autoAdjust="0"/>
  </p:normalViewPr>
  <p:slideViewPr>
    <p:cSldViewPr>
      <p:cViewPr>
        <p:scale>
          <a:sx n="66" d="100"/>
          <a:sy n="66" d="100"/>
        </p:scale>
        <p:origin x="-1092" y="-2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6875" cy="495300"/>
          </a:xfrm>
          <a:prstGeom prst="rect">
            <a:avLst/>
          </a:prstGeom>
        </p:spPr>
        <p:txBody>
          <a:bodyPr vert="horz" lIns="91193" tIns="45597" rIns="91193" bIns="4559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36988" y="0"/>
            <a:ext cx="2936875" cy="495300"/>
          </a:xfrm>
          <a:prstGeom prst="rect">
            <a:avLst/>
          </a:prstGeom>
        </p:spPr>
        <p:txBody>
          <a:bodyPr vert="horz" lIns="91193" tIns="45597" rIns="91193" bIns="4559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A5F2596-C8BC-4A3D-9ADE-8ECDB4FEA539}" type="datetimeFigureOut">
              <a:rPr lang="fr-FR"/>
              <a:pPr>
                <a:defRPr/>
              </a:pPr>
              <a:t>06/12/2011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1225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93" tIns="45597" rIns="91193" bIns="45597" rtlCol="0" anchor="ctr"/>
          <a:lstStyle/>
          <a:p>
            <a:pPr lvl="0"/>
            <a:endParaRPr lang="fr-FR" noProof="0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7863" y="4705350"/>
            <a:ext cx="5419725" cy="4457700"/>
          </a:xfrm>
          <a:prstGeom prst="rect">
            <a:avLst/>
          </a:prstGeom>
        </p:spPr>
        <p:txBody>
          <a:bodyPr vert="horz" lIns="91193" tIns="45597" rIns="91193" bIns="45597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6875" cy="495300"/>
          </a:xfrm>
          <a:prstGeom prst="rect">
            <a:avLst/>
          </a:prstGeom>
        </p:spPr>
        <p:txBody>
          <a:bodyPr vert="horz" lIns="91193" tIns="45597" rIns="91193" bIns="4559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36988" y="9409113"/>
            <a:ext cx="2936875" cy="495300"/>
          </a:xfrm>
          <a:prstGeom prst="rect">
            <a:avLst/>
          </a:prstGeom>
        </p:spPr>
        <p:txBody>
          <a:bodyPr vert="horz" lIns="91193" tIns="45597" rIns="91193" bIns="4559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1190506-3514-4F62-A8C0-6093ED49CE67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4100" name="Espace réservé du numéro de diapositive 3"/>
          <p:cNvSpPr txBox="1">
            <a:spLocks noGrp="1"/>
          </p:cNvSpPr>
          <p:nvPr/>
        </p:nvSpPr>
        <p:spPr bwMode="auto">
          <a:xfrm>
            <a:off x="3836988" y="9409113"/>
            <a:ext cx="2936875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193" tIns="45597" rIns="91193" bIns="45597" anchor="b"/>
          <a:lstStyle/>
          <a:p>
            <a:pPr algn="r">
              <a:defRPr/>
            </a:pPr>
            <a:fld id="{0D993883-D746-4108-9196-E84B92D2BAF4}" type="slidenum">
              <a:rPr lang="fr-FR" sz="1200">
                <a:latin typeface="+mn-lt"/>
                <a:cs typeface="+mn-cs"/>
              </a:rPr>
              <a:pPr algn="r">
                <a:defRPr/>
              </a:pPr>
              <a:t>1</a:t>
            </a:fld>
            <a:endParaRPr lang="fr-FR" sz="1200" dirty="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4100" name="Espace réservé du numéro de diapositive 3"/>
          <p:cNvSpPr txBox="1">
            <a:spLocks noGrp="1"/>
          </p:cNvSpPr>
          <p:nvPr/>
        </p:nvSpPr>
        <p:spPr bwMode="auto">
          <a:xfrm>
            <a:off x="3836988" y="9409113"/>
            <a:ext cx="2936875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193" tIns="45597" rIns="91193" bIns="45597" anchor="b"/>
          <a:lstStyle/>
          <a:p>
            <a:pPr algn="r">
              <a:defRPr/>
            </a:pPr>
            <a:fld id="{56938405-F8D4-4144-BB17-3F4E7A6177CC}" type="slidenum">
              <a:rPr lang="fr-FR" sz="1200">
                <a:latin typeface="+mn-lt"/>
                <a:cs typeface="+mn-cs"/>
              </a:rPr>
              <a:pPr algn="r">
                <a:defRPr/>
              </a:pPr>
              <a:t>2</a:t>
            </a:fld>
            <a:endParaRPr lang="fr-FR" sz="1200" dirty="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9"/>
          <p:cNvSpPr txBox="1">
            <a:spLocks noGrp="1" noChangeArrowheads="1"/>
          </p:cNvSpPr>
          <p:nvPr/>
        </p:nvSpPr>
        <p:spPr bwMode="auto">
          <a:xfrm>
            <a:off x="3838575" y="9409113"/>
            <a:ext cx="2930525" cy="490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defTabSz="449263">
              <a:buSzPct val="45000"/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fld id="{02EAD96F-03DF-4790-9066-3D34B55D1CF3}" type="slidenum">
              <a:rPr lang="fr-FR" sz="1200">
                <a:solidFill>
                  <a:srgbClr val="000000"/>
                </a:solidFill>
                <a:latin typeface="Times New Roman" pitchFamily="18" charset="0"/>
                <a:ea typeface="DejaVu Sans"/>
                <a:cs typeface="DejaVu Sans"/>
              </a:rPr>
              <a:pPr algn="r" defTabSz="449263">
                <a:buSzPct val="45000"/>
                <a:tabLst>
                  <a:tab pos="723900" algn="l"/>
                  <a:tab pos="1447800" algn="l"/>
                  <a:tab pos="2171700" algn="l"/>
                  <a:tab pos="2895600" algn="l"/>
                </a:tabLst>
              </a:pPr>
              <a:t>3</a:t>
            </a:fld>
            <a:endParaRPr lang="fr-FR" sz="1200">
              <a:solidFill>
                <a:srgbClr val="000000"/>
              </a:solidFill>
              <a:latin typeface="Times New Roman" pitchFamily="18" charset="0"/>
              <a:ea typeface="DejaVu Sans"/>
              <a:cs typeface="DejaVu Sans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4100" name="Espace réservé du numéro de diapositive 3"/>
          <p:cNvSpPr txBox="1">
            <a:spLocks noGrp="1"/>
          </p:cNvSpPr>
          <p:nvPr/>
        </p:nvSpPr>
        <p:spPr bwMode="auto">
          <a:xfrm>
            <a:off x="3836988" y="9409113"/>
            <a:ext cx="2936875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193" tIns="45597" rIns="91193" bIns="45597" anchor="b"/>
          <a:lstStyle/>
          <a:p>
            <a:pPr algn="r">
              <a:defRPr/>
            </a:pPr>
            <a:fld id="{4F56EE54-788E-4C12-A5D5-40ACE17EEED4}" type="slidenum">
              <a:rPr lang="fr-FR" sz="1200">
                <a:latin typeface="+mn-lt"/>
                <a:cs typeface="+mn-cs"/>
              </a:rPr>
              <a:pPr algn="r">
                <a:defRPr/>
              </a:pPr>
              <a:t>4</a:t>
            </a:fld>
            <a:endParaRPr lang="fr-FR" sz="1200" dirty="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4100" name="Espace réservé du numéro de diapositive 3"/>
          <p:cNvSpPr txBox="1">
            <a:spLocks noGrp="1"/>
          </p:cNvSpPr>
          <p:nvPr/>
        </p:nvSpPr>
        <p:spPr bwMode="auto">
          <a:xfrm>
            <a:off x="3836988" y="9409113"/>
            <a:ext cx="2936875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193" tIns="45597" rIns="91193" bIns="45597" anchor="b"/>
          <a:lstStyle/>
          <a:p>
            <a:pPr algn="r">
              <a:defRPr/>
            </a:pPr>
            <a:fld id="{070F7020-2E22-48ED-97B1-896A8BC43EC3}" type="slidenum">
              <a:rPr lang="fr-FR" sz="1200">
                <a:latin typeface="+mn-lt"/>
                <a:cs typeface="+mn-cs"/>
              </a:rPr>
              <a:pPr algn="r">
                <a:defRPr/>
              </a:pPr>
              <a:t>5</a:t>
            </a:fld>
            <a:endParaRPr lang="fr-FR" sz="1200" dirty="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4100" name="Espace réservé du numéro de diapositive 3"/>
          <p:cNvSpPr txBox="1">
            <a:spLocks noGrp="1"/>
          </p:cNvSpPr>
          <p:nvPr/>
        </p:nvSpPr>
        <p:spPr bwMode="auto">
          <a:xfrm>
            <a:off x="3836988" y="9409113"/>
            <a:ext cx="2936875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193" tIns="45597" rIns="91193" bIns="45597" anchor="b"/>
          <a:lstStyle/>
          <a:p>
            <a:pPr algn="r">
              <a:defRPr/>
            </a:pPr>
            <a:fld id="{28B1098A-7613-4C85-9925-A5DF2008E21B}" type="slidenum">
              <a:rPr lang="fr-FR" sz="1200">
                <a:latin typeface="+mn-lt"/>
                <a:cs typeface="+mn-cs"/>
              </a:rPr>
              <a:pPr algn="r">
                <a:defRPr/>
              </a:pPr>
              <a:t>6</a:t>
            </a:fld>
            <a:endParaRPr lang="fr-FR" sz="1200" dirty="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4100" name="Espace réservé du numéro de diapositive 3"/>
          <p:cNvSpPr txBox="1">
            <a:spLocks noGrp="1"/>
          </p:cNvSpPr>
          <p:nvPr/>
        </p:nvSpPr>
        <p:spPr bwMode="auto">
          <a:xfrm>
            <a:off x="3836988" y="9409113"/>
            <a:ext cx="2936875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193" tIns="45597" rIns="91193" bIns="45597" anchor="b"/>
          <a:lstStyle/>
          <a:p>
            <a:pPr algn="r">
              <a:defRPr/>
            </a:pPr>
            <a:fld id="{ECAEFF8C-06AF-4B86-B7CF-84EBB698E8CA}" type="slidenum">
              <a:rPr lang="fr-FR" sz="1200">
                <a:latin typeface="+mn-lt"/>
                <a:cs typeface="+mn-cs"/>
              </a:rPr>
              <a:pPr algn="r">
                <a:defRPr/>
              </a:pPr>
              <a:t>7</a:t>
            </a:fld>
            <a:endParaRPr lang="fr-FR" sz="1200" dirty="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4100" name="Espace réservé du numéro de diapositive 3"/>
          <p:cNvSpPr txBox="1">
            <a:spLocks noGrp="1"/>
          </p:cNvSpPr>
          <p:nvPr/>
        </p:nvSpPr>
        <p:spPr bwMode="auto">
          <a:xfrm>
            <a:off x="3836988" y="9409113"/>
            <a:ext cx="2936875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193" tIns="45597" rIns="91193" bIns="45597" anchor="b"/>
          <a:lstStyle/>
          <a:p>
            <a:pPr algn="r">
              <a:defRPr/>
            </a:pPr>
            <a:fld id="{7FC346B2-5239-4EBF-A2D9-E4FE24989FE6}" type="slidenum">
              <a:rPr lang="fr-FR" sz="1200">
                <a:latin typeface="+mn-lt"/>
                <a:cs typeface="+mn-cs"/>
              </a:rPr>
              <a:pPr algn="r">
                <a:defRPr/>
              </a:pPr>
              <a:t>8</a:t>
            </a:fld>
            <a:endParaRPr lang="fr-FR" sz="1200" dirty="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jpeg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 txBox="1">
            <a:spLocks noGrp="1"/>
          </p:cNvSpPr>
          <p:nvPr/>
        </p:nvSpPr>
        <p:spPr>
          <a:xfrm flipV="1">
            <a:off x="8072438" y="6643688"/>
            <a:ext cx="614362" cy="214312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5B6FE61-187D-4BE2-99D8-976B87D0680B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4347" name="Picture 11" descr="ANd9GcTgY6Rj2hXRmbmFbxXnVfKtQuYEMaCUF805fWn6_Dt3aafOSjr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5350" y="3178175"/>
            <a:ext cx="3892550" cy="2914650"/>
          </a:xfrm>
          <a:prstGeom prst="rect">
            <a:avLst/>
          </a:prstGeom>
          <a:noFill/>
        </p:spPr>
      </p:pic>
      <p:pic>
        <p:nvPicPr>
          <p:cNvPr id="14349" name="Picture 13" descr="ANd9GcTcHkLn9zrD4866RK5T-mSzjSNHMAFAox9T4rSG1l-nMtj_bvc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1638" y="1257300"/>
            <a:ext cx="4048125" cy="3035300"/>
          </a:xfrm>
          <a:prstGeom prst="rect">
            <a:avLst/>
          </a:prstGeom>
          <a:noFill/>
        </p:spPr>
      </p:pic>
      <p:pic>
        <p:nvPicPr>
          <p:cNvPr id="14350" name="Picture 14" descr="LOGO HI-A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188913"/>
            <a:ext cx="3810000" cy="984250"/>
          </a:xfrm>
          <a:prstGeom prst="rect">
            <a:avLst/>
          </a:prstGeom>
          <a:noFill/>
        </p:spPr>
      </p:pic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3851275" y="6446838"/>
            <a:ext cx="58340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>
                <a:latin typeface="Calibri" pitchFamily="34" charset="0"/>
              </a:rPr>
              <a:t>Décembre 2011 Cluster NFI – Man – Côte d’Ivoire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 txBox="1">
            <a:spLocks noGrp="1"/>
          </p:cNvSpPr>
          <p:nvPr/>
        </p:nvSpPr>
        <p:spPr>
          <a:xfrm flipV="1">
            <a:off x="8072438" y="6643688"/>
            <a:ext cx="614362" cy="214312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BAE31231-1CF8-49A7-992C-DC4770177A7B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91150" name="Sous-titre 2"/>
          <p:cNvSpPr>
            <a:spLocks/>
          </p:cNvSpPr>
          <p:nvPr/>
        </p:nvSpPr>
        <p:spPr bwMode="auto">
          <a:xfrm>
            <a:off x="107950" y="1268413"/>
            <a:ext cx="8893175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buFont typeface="Arial" charset="0"/>
              <a:buChar char="•"/>
            </a:pPr>
            <a:r>
              <a:rPr lang="fr-FR" sz="2000" b="1">
                <a:solidFill>
                  <a:srgbClr val="C00000"/>
                </a:solidFill>
                <a:latin typeface="Calibri" pitchFamily="34" charset="0"/>
              </a:rPr>
              <a:t>Nos origines </a:t>
            </a:r>
            <a:r>
              <a:rPr lang="fr-FR" sz="2000">
                <a:latin typeface="Calibri" pitchFamily="34" charset="0"/>
              </a:rPr>
              <a:t>: Née en 1982 au Cambodge. En Avril 2005,  fusion de 2 ONG humanitaires françaises, </a:t>
            </a:r>
            <a:r>
              <a:rPr lang="fr-FR" sz="2000" b="1">
                <a:latin typeface="Calibri" pitchFamily="34" charset="0"/>
              </a:rPr>
              <a:t>Handicap International</a:t>
            </a:r>
            <a:r>
              <a:rPr lang="fr-FR" sz="2000">
                <a:latin typeface="Calibri" pitchFamily="34" charset="0"/>
              </a:rPr>
              <a:t> et </a:t>
            </a:r>
            <a:r>
              <a:rPr lang="fr-FR" sz="2000" b="1">
                <a:latin typeface="Calibri" pitchFamily="34" charset="0"/>
              </a:rPr>
              <a:t>Atlas Logistique  </a:t>
            </a:r>
            <a:r>
              <a:rPr lang="fr-FR" sz="2000" b="1">
                <a:latin typeface="Calibri" pitchFamily="34" charset="0"/>
                <a:sym typeface="Wingdings" pitchFamily="2" charset="2"/>
              </a:rPr>
              <a:t> Aujourd’hui c’est une Fédération réunissant 8 associations nationales.</a:t>
            </a:r>
          </a:p>
          <a:p>
            <a:pPr marL="342900" indent="-342900" algn="just">
              <a:buFont typeface="Arial" charset="0"/>
              <a:buNone/>
            </a:pPr>
            <a:endParaRPr lang="fr-FR" sz="2000" b="1">
              <a:latin typeface="Calibri" pitchFamily="34" charset="0"/>
              <a:sym typeface="Wingdings" pitchFamily="2" charset="2"/>
            </a:endParaRPr>
          </a:p>
          <a:p>
            <a:pPr marL="342900" indent="-342900" algn="just">
              <a:buFont typeface="Arial" charset="0"/>
              <a:buChar char="•"/>
            </a:pPr>
            <a:r>
              <a:rPr lang="fr-FR" sz="2000" b="1">
                <a:solidFill>
                  <a:srgbClr val="C00000"/>
                </a:solidFill>
                <a:latin typeface="Calibri" pitchFamily="34" charset="0"/>
              </a:rPr>
              <a:t>Nos actions</a:t>
            </a:r>
            <a:r>
              <a:rPr lang="fr-FR" sz="2000" b="1">
                <a:latin typeface="Calibri" pitchFamily="34" charset="0"/>
              </a:rPr>
              <a:t> : </a:t>
            </a:r>
            <a:r>
              <a:rPr lang="fr-FR" sz="2000">
                <a:latin typeface="Calibri" pitchFamily="34" charset="0"/>
              </a:rPr>
              <a:t>prise en compte du handicap dans l’action d’urgence,</a:t>
            </a:r>
          </a:p>
          <a:p>
            <a:pPr marL="342900" indent="-342900" algn="just">
              <a:buFont typeface="Arial" charset="0"/>
              <a:buNone/>
            </a:pPr>
            <a:r>
              <a:rPr lang="fr-FR" sz="2000">
                <a:latin typeface="Calibri" pitchFamily="34" charset="0"/>
              </a:rPr>
              <a:t>      Gestion et distribution de l’aide humanitaire, assistance aux personnes déplacées ou réfugiées, reconstruction et réhabilitation, gestion des risques, lutte contre les mines et BASM (1997 : co-lauréate du Prix Nobel de la Paix)</a:t>
            </a:r>
          </a:p>
          <a:p>
            <a:pPr marL="342900" indent="-342900" algn="just">
              <a:buFont typeface="Arial" charset="0"/>
              <a:buNone/>
            </a:pPr>
            <a:endParaRPr lang="fr-FR" sz="2000">
              <a:latin typeface="Calibri" pitchFamily="34" charset="0"/>
            </a:endParaRPr>
          </a:p>
          <a:p>
            <a:pPr marL="342900" indent="-342900" algn="just">
              <a:buFont typeface="Arial" charset="0"/>
              <a:buChar char="•"/>
            </a:pPr>
            <a:r>
              <a:rPr lang="fr-FR" sz="2000" b="1">
                <a:solidFill>
                  <a:srgbClr val="C00000"/>
                </a:solidFill>
                <a:latin typeface="Calibri" pitchFamily="34" charset="0"/>
              </a:rPr>
              <a:t>Nos principes d’intervention </a:t>
            </a:r>
            <a:r>
              <a:rPr lang="fr-FR" sz="2000">
                <a:latin typeface="Calibri" pitchFamily="34" charset="0"/>
              </a:rPr>
              <a:t>: agir et œuvrer aux côtés des personnes handicapées et des populations vulnérables pour répondre à leurs besoins essentiels, pour améliorer leurs conditions de vie et promouvoir le respect de leur dignité et de leurs droits fondamentaux.</a:t>
            </a:r>
          </a:p>
          <a:p>
            <a:pPr marL="342900" indent="-342900" algn="just">
              <a:buFont typeface="Arial" charset="0"/>
              <a:buNone/>
            </a:pPr>
            <a:endParaRPr lang="fr-FR" sz="2000">
              <a:latin typeface="Calibri" pitchFamily="34" charset="0"/>
            </a:endParaRPr>
          </a:p>
          <a:p>
            <a:pPr marL="342900" indent="-342900" algn="just">
              <a:buFont typeface="Arial" charset="0"/>
              <a:buChar char="•"/>
            </a:pPr>
            <a:r>
              <a:rPr lang="fr-FR" sz="2000" b="1">
                <a:solidFill>
                  <a:srgbClr val="C00000"/>
                </a:solidFill>
                <a:latin typeface="Calibri" pitchFamily="34" charset="0"/>
              </a:rPr>
              <a:t>Nos zones d’intervention </a:t>
            </a:r>
            <a:r>
              <a:rPr lang="fr-FR" sz="2000">
                <a:latin typeface="Calibri" pitchFamily="34" charset="0"/>
              </a:rPr>
              <a:t>: + 60 pays dans le monde</a:t>
            </a:r>
          </a:p>
          <a:p>
            <a:pPr marL="342900" indent="-342900" algn="just">
              <a:buFont typeface="Arial" charset="0"/>
              <a:buNone/>
            </a:pPr>
            <a:endParaRPr lang="fr-FR" sz="2000">
              <a:latin typeface="Calibri" pitchFamily="34" charset="0"/>
            </a:endParaRPr>
          </a:p>
          <a:p>
            <a:pPr marL="342900" indent="-342900" algn="just">
              <a:buFont typeface="Arial" charset="0"/>
              <a:buChar char="•"/>
            </a:pPr>
            <a:endParaRPr lang="fr-FR" sz="2000" b="1">
              <a:latin typeface="Calibri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2339975" y="173038"/>
            <a:ext cx="6480175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fr-FR" sz="2800" b="1">
                <a:solidFill>
                  <a:srgbClr val="FF0000"/>
                </a:solidFill>
                <a:latin typeface="Calibri" pitchFamily="34" charset="0"/>
              </a:rPr>
              <a:t>QUI SOMMES NOUS ?</a:t>
            </a:r>
          </a:p>
        </p:txBody>
      </p:sp>
      <p:pic>
        <p:nvPicPr>
          <p:cNvPr id="16391" name="Picture 7" descr="LOGO HI-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1951038" cy="503237"/>
          </a:xfrm>
          <a:prstGeom prst="rect">
            <a:avLst/>
          </a:prstGeom>
          <a:noFill/>
        </p:spPr>
      </p:pic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179388" y="6548438"/>
            <a:ext cx="8496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600">
                <a:latin typeface="Calibri" pitchFamily="34" charset="0"/>
              </a:rPr>
              <a:t>Pour plus d’informations: www.handicap-international.org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1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1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1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1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11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5" name="Rectangle 9"/>
          <p:cNvSpPr>
            <a:spLocks noChangeArrowheads="1"/>
          </p:cNvSpPr>
          <p:nvPr/>
        </p:nvSpPr>
        <p:spPr bwMode="auto">
          <a:xfrm>
            <a:off x="323850" y="2155825"/>
            <a:ext cx="8497888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/>
            <a:endParaRPr lang="fr-FR" sz="1400" b="1">
              <a:latin typeface="Calibri" pitchFamily="34" charset="0"/>
            </a:endParaRPr>
          </a:p>
          <a:p>
            <a:pPr algn="just" eaLnBrk="0" hangingPunct="0">
              <a:buFont typeface="Arial" charset="0"/>
              <a:buChar char="•"/>
            </a:pPr>
            <a:r>
              <a:rPr lang="fr-FR" sz="2400" b="1">
                <a:latin typeface="Calibri" pitchFamily="34" charset="0"/>
              </a:rPr>
              <a:t> </a:t>
            </a:r>
            <a:r>
              <a:rPr lang="fr-FR" sz="2400" b="1">
                <a:solidFill>
                  <a:srgbClr val="C00000"/>
                </a:solidFill>
                <a:latin typeface="Calibri" pitchFamily="34" charset="0"/>
              </a:rPr>
              <a:t>Objectif </a:t>
            </a:r>
            <a:r>
              <a:rPr lang="fr-FR" sz="2400" b="1">
                <a:latin typeface="Calibri" pitchFamily="34" charset="0"/>
              </a:rPr>
              <a:t>: </a:t>
            </a:r>
            <a:r>
              <a:rPr lang="fr-FR" sz="2400">
                <a:latin typeface="Calibri" pitchFamily="34" charset="0"/>
              </a:rPr>
              <a:t>réduire l’impact négatif de la crise post-électorale ivoirienne et contribuer à la relance des moyens d’existence pour les plus vulnérables dans le département de Toulepleu</a:t>
            </a:r>
          </a:p>
          <a:p>
            <a:pPr algn="just" eaLnBrk="0" hangingPunct="0">
              <a:buFont typeface="Arial" charset="0"/>
              <a:buChar char="•"/>
            </a:pPr>
            <a:endParaRPr lang="fr-FR" sz="2400">
              <a:latin typeface="Calibri" pitchFamily="34" charset="0"/>
            </a:endParaRPr>
          </a:p>
          <a:p>
            <a:pPr algn="just" eaLnBrk="0" hangingPunct="0">
              <a:buFont typeface="Arial" charset="0"/>
              <a:buChar char="•"/>
            </a:pPr>
            <a:endParaRPr lang="fr-FR" sz="1400">
              <a:latin typeface="Calibri" pitchFamily="34" charset="0"/>
            </a:endParaRPr>
          </a:p>
          <a:p>
            <a:pPr algn="just" eaLnBrk="0" hangingPunct="0">
              <a:buFont typeface="Arial" charset="0"/>
              <a:buChar char="•"/>
            </a:pPr>
            <a:r>
              <a:rPr lang="fr-FR" sz="2400" b="1">
                <a:latin typeface="Calibri" pitchFamily="34" charset="0"/>
              </a:rPr>
              <a:t> </a:t>
            </a:r>
            <a:r>
              <a:rPr lang="fr-FR" sz="2400" b="1">
                <a:solidFill>
                  <a:srgbClr val="C00000"/>
                </a:solidFill>
                <a:latin typeface="Calibri" pitchFamily="34" charset="0"/>
              </a:rPr>
              <a:t>Résultat attendu </a:t>
            </a:r>
            <a:r>
              <a:rPr lang="fr-FR" sz="2400" b="1">
                <a:latin typeface="Calibri" pitchFamily="34" charset="0"/>
              </a:rPr>
              <a:t>: </a:t>
            </a:r>
            <a:r>
              <a:rPr lang="fr-FR" sz="2400">
                <a:latin typeface="Calibri" pitchFamily="34" charset="0"/>
              </a:rPr>
              <a:t>les familles vulnérables reçoivent une aide humanitaire immédiate pour faire face à leurs premiers besoins d’abris et couvrir leurs besoins en produits de première nécessité</a:t>
            </a: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2339975" y="173038"/>
            <a:ext cx="53292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400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fr-FR" sz="2800" b="1">
                <a:solidFill>
                  <a:srgbClr val="FF0000"/>
                </a:solidFill>
                <a:latin typeface="Calibri" pitchFamily="34" charset="0"/>
              </a:rPr>
              <a:t>PRESENTATION DU PROGRAMME </a:t>
            </a:r>
          </a:p>
        </p:txBody>
      </p:sp>
      <p:pic>
        <p:nvPicPr>
          <p:cNvPr id="36878" name="Picture 14" descr="LOGO HI-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1951038" cy="503237"/>
          </a:xfrm>
          <a:prstGeom prst="rect">
            <a:avLst/>
          </a:prstGeom>
          <a:noFill/>
        </p:spPr>
      </p:pic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323850" y="981075"/>
            <a:ext cx="8496300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400" b="1">
                <a:solidFill>
                  <a:srgbClr val="FF0000"/>
                </a:solidFill>
                <a:latin typeface="Calibri" pitchFamily="34" charset="0"/>
              </a:rPr>
              <a:t> Appui aux personnes affectées par la crise dans la </a:t>
            </a:r>
          </a:p>
          <a:p>
            <a:pPr algn="ctr">
              <a:lnSpc>
                <a:spcPct val="20000"/>
              </a:lnSpc>
              <a:spcBef>
                <a:spcPct val="50000"/>
              </a:spcBef>
            </a:pPr>
            <a:r>
              <a:rPr lang="fr-FR" sz="2400" b="1">
                <a:solidFill>
                  <a:srgbClr val="FF0000"/>
                </a:solidFill>
                <a:latin typeface="Calibri" pitchFamily="34" charset="0"/>
              </a:rPr>
              <a:t>région Ouest de la Côte d’Ivoire : volet distribution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 txBox="1">
            <a:spLocks noGrp="1"/>
          </p:cNvSpPr>
          <p:nvPr/>
        </p:nvSpPr>
        <p:spPr>
          <a:xfrm flipV="1">
            <a:off x="8072438" y="6643688"/>
            <a:ext cx="614362" cy="214312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22C957B-BA94-44E6-A354-35FDDF5046FD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0964" name="Sous-titre 2"/>
          <p:cNvSpPr>
            <a:spLocks/>
          </p:cNvSpPr>
          <p:nvPr/>
        </p:nvSpPr>
        <p:spPr bwMode="auto">
          <a:xfrm>
            <a:off x="304800" y="1524000"/>
            <a:ext cx="8610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n-US" sz="2400">
              <a:latin typeface="Arial Narrow" pitchFamily="34" charset="0"/>
            </a:endParaRPr>
          </a:p>
        </p:txBody>
      </p:sp>
      <p:graphicFrame>
        <p:nvGraphicFramePr>
          <p:cNvPr id="41363" name="Object 403"/>
          <p:cNvGraphicFramePr>
            <a:graphicFrameLocks noChangeAspect="1"/>
          </p:cNvGraphicFramePr>
          <p:nvPr/>
        </p:nvGraphicFramePr>
        <p:xfrm>
          <a:off x="250825" y="1422400"/>
          <a:ext cx="8509000" cy="4311650"/>
        </p:xfrm>
        <a:graphic>
          <a:graphicData uri="http://schemas.openxmlformats.org/presentationml/2006/ole">
            <p:oleObj spid="_x0000_s41363" name="Worksheet" r:id="rId4" imgW="6333990" imgH="3200298" progId="Excel.Sheet.8">
              <p:embed/>
            </p:oleObj>
          </a:graphicData>
        </a:graphic>
      </p:graphicFrame>
      <p:sp>
        <p:nvSpPr>
          <p:cNvPr id="111625" name="Rectangle 9"/>
          <p:cNvSpPr>
            <a:spLocks noChangeArrowheads="1"/>
          </p:cNvSpPr>
          <p:nvPr/>
        </p:nvSpPr>
        <p:spPr bwMode="auto">
          <a:xfrm>
            <a:off x="1330325" y="44450"/>
            <a:ext cx="8497888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endParaRPr lang="fr-FR" sz="1400" b="1">
              <a:solidFill>
                <a:srgbClr val="FF0000"/>
              </a:solidFill>
              <a:latin typeface="Calibri" pitchFamily="34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fr-FR" sz="2400" b="1">
                <a:solidFill>
                  <a:srgbClr val="FF0000"/>
                </a:solidFill>
                <a:latin typeface="Calibri" pitchFamily="34" charset="0"/>
              </a:rPr>
              <a:t>DISTRIBUTION DE NFI ET KITS ABRIS D’URGENCE</a:t>
            </a: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144463" y="908050"/>
            <a:ext cx="26273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2000" b="1" u="sng">
                <a:solidFill>
                  <a:srgbClr val="C00000"/>
                </a:solidFill>
                <a:latin typeface="Calibri" pitchFamily="34" charset="0"/>
              </a:rPr>
              <a:t>Constitution du kit :</a:t>
            </a: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468313" y="5805488"/>
            <a:ext cx="81359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2000" b="1" u="sng">
                <a:solidFill>
                  <a:srgbClr val="C00000"/>
                </a:solidFill>
                <a:latin typeface="Calibri" pitchFamily="34" charset="0"/>
              </a:rPr>
              <a:t>= 2000 FAMILLES : 1 KIT ABRI + 1 KIT CUISINE + 1 KIT HYGIENE</a:t>
            </a: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395288" y="6165850"/>
            <a:ext cx="81359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fr-FR" sz="2000">
                <a:solidFill>
                  <a:srgbClr val="C00000"/>
                </a:solidFill>
                <a:latin typeface="Calibri" pitchFamily="34" charset="0"/>
              </a:rPr>
              <a:t>+  compléments items de base pour personnes extrêmement vulnérables (constitution en cours)</a:t>
            </a:r>
          </a:p>
        </p:txBody>
      </p:sp>
      <p:pic>
        <p:nvPicPr>
          <p:cNvPr id="41368" name="Picture 408" descr="LOGO HI-A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88913"/>
            <a:ext cx="1951038" cy="5032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 txBox="1">
            <a:spLocks noGrp="1"/>
          </p:cNvSpPr>
          <p:nvPr/>
        </p:nvSpPr>
        <p:spPr>
          <a:xfrm flipV="1">
            <a:off x="8072438" y="6643688"/>
            <a:ext cx="614362" cy="214312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1AEF907-E1F7-4F06-8D42-DE6A1DE8CE9C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11625" name="Rectangle 9"/>
          <p:cNvSpPr>
            <a:spLocks noChangeArrowheads="1"/>
          </p:cNvSpPr>
          <p:nvPr/>
        </p:nvSpPr>
        <p:spPr bwMode="auto">
          <a:xfrm>
            <a:off x="2484438" y="-26988"/>
            <a:ext cx="5618162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endParaRPr lang="fr-FR" sz="1400" b="1">
              <a:solidFill>
                <a:srgbClr val="FF0000"/>
              </a:solidFill>
              <a:latin typeface="Calibri" pitchFamily="34" charset="0"/>
            </a:endParaRPr>
          </a:p>
          <a:p>
            <a:pPr eaLnBrk="0" hangingPunct="0">
              <a:buFont typeface="Arial" charset="0"/>
              <a:buNone/>
            </a:pPr>
            <a:r>
              <a:rPr lang="fr-FR" sz="2800" b="1">
                <a:solidFill>
                  <a:srgbClr val="FF0000"/>
                </a:solidFill>
                <a:latin typeface="Calibri" pitchFamily="34" charset="0"/>
              </a:rPr>
              <a:t>ZONE D INTERVENTION</a:t>
            </a:r>
            <a:r>
              <a:rPr lang="fr-FR" sz="2400" b="1">
                <a:solidFill>
                  <a:srgbClr val="FF0000"/>
                </a:solidFill>
                <a:latin typeface="Calibri" pitchFamily="34" charset="0"/>
              </a:rPr>
              <a:t> </a:t>
            </a:r>
            <a:endParaRPr lang="fr-FR" sz="2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395288" y="1125538"/>
            <a:ext cx="849788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endParaRPr lang="fr-FR" sz="1400" b="1">
              <a:latin typeface="Calibri" pitchFamily="34" charset="0"/>
            </a:endParaRPr>
          </a:p>
          <a:p>
            <a:pPr eaLnBrk="0" hangingPunct="0">
              <a:buFont typeface="Arial" charset="0"/>
              <a:buChar char="•"/>
            </a:pPr>
            <a:r>
              <a:rPr lang="fr-FR" sz="2000" b="1">
                <a:solidFill>
                  <a:srgbClr val="C00000"/>
                </a:solidFill>
                <a:latin typeface="Calibri" pitchFamily="34" charset="0"/>
              </a:rPr>
              <a:t> METHODE DE CIBLAGE DES VILLAGES</a:t>
            </a:r>
            <a:endParaRPr lang="fr-FR" sz="2000">
              <a:latin typeface="Calibri" pitchFamily="34" charset="0"/>
            </a:endParaRPr>
          </a:p>
        </p:txBody>
      </p:sp>
      <p:sp>
        <p:nvSpPr>
          <p:cNvPr id="38" name="Espace réservé du contenu 2"/>
          <p:cNvSpPr txBox="1">
            <a:spLocks/>
          </p:cNvSpPr>
          <p:nvPr/>
        </p:nvSpPr>
        <p:spPr>
          <a:xfrm>
            <a:off x="180975" y="2205038"/>
            <a:ext cx="9144000" cy="20875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65113" indent="-265113" defTabSz="449263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Wingdings 2" pitchFamily="18" charset="2"/>
              <a:buNone/>
            </a:pPr>
            <a:r>
              <a:rPr lang="fr-FR" sz="2400">
                <a:solidFill>
                  <a:srgbClr val="000000"/>
                </a:solidFill>
                <a:latin typeface="Calibri" pitchFamily="34" charset="0"/>
                <a:ea typeface="ＭＳ Ｐゴシック"/>
                <a:cs typeface="ＭＳ Ｐゴシック"/>
                <a:sym typeface="Wingdings" pitchFamily="2" charset="2"/>
              </a:rPr>
              <a:t> </a:t>
            </a:r>
            <a:r>
              <a:rPr lang="fr-FR" sz="2000">
                <a:solidFill>
                  <a:srgbClr val="000000"/>
                </a:solidFill>
                <a:latin typeface="Calibri" pitchFamily="34" charset="0"/>
                <a:ea typeface="ＭＳ Ｐゴシック"/>
                <a:cs typeface="ＭＳ Ｐゴシック"/>
                <a:sym typeface="Wingdings" pitchFamily="2" charset="2"/>
              </a:rPr>
              <a:t>Evaluation menée auprès des leaders communautaires dans les 42 villages des 3 sous préfectures sur la base des </a:t>
            </a:r>
            <a:r>
              <a:rPr lang="fr-FR" sz="2000">
                <a:solidFill>
                  <a:srgbClr val="000000"/>
                </a:solidFill>
                <a:latin typeface="Calibri" pitchFamily="34" charset="0"/>
                <a:ea typeface="ＭＳ Ｐゴシック"/>
                <a:cs typeface="ＭＳ Ｐゴシック"/>
              </a:rPr>
              <a:t>critères suivants :</a:t>
            </a:r>
          </a:p>
          <a:p>
            <a:pPr marL="1143000" lvl="2" indent="-228600" defTabSz="449263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fr-FR" sz="2000">
                <a:solidFill>
                  <a:srgbClr val="000000"/>
                </a:solidFill>
                <a:latin typeface="Calibri" pitchFamily="34" charset="0"/>
                <a:ea typeface="ＭＳ Ｐゴシック"/>
                <a:cs typeface="ＭＳ Ｐゴシック"/>
              </a:rPr>
              <a:t>Taux de retour dans les villages</a:t>
            </a:r>
          </a:p>
          <a:p>
            <a:pPr marL="1143000" lvl="2" indent="-228600" defTabSz="449263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fr-FR" sz="2000">
                <a:solidFill>
                  <a:srgbClr val="000000"/>
                </a:solidFill>
                <a:latin typeface="Calibri" pitchFamily="34" charset="0"/>
                <a:ea typeface="ＭＳ Ｐゴシック"/>
                <a:cs typeface="ＭＳ Ｐゴシック"/>
              </a:rPr>
              <a:t>Taux de destruction des maisons </a:t>
            </a:r>
          </a:p>
          <a:p>
            <a:pPr marL="1143000" lvl="2" indent="-228600" defTabSz="449263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fr-FR" sz="2000">
                <a:solidFill>
                  <a:srgbClr val="000000"/>
                </a:solidFill>
                <a:latin typeface="Calibri" pitchFamily="34" charset="0"/>
                <a:ea typeface="ＭＳ Ｐゴシック"/>
                <a:cs typeface="ＭＳ Ｐゴシック"/>
              </a:rPr>
              <a:t>Assistance humanitaire : dernière distribution de la CRI</a:t>
            </a:r>
          </a:p>
          <a:p>
            <a:pPr marL="1143000" lvl="2" indent="-228600" defTabSz="449263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fr-FR" sz="2000">
                <a:solidFill>
                  <a:srgbClr val="000000"/>
                </a:solidFill>
                <a:latin typeface="Calibri" pitchFamily="34" charset="0"/>
                <a:ea typeface="ＭＳ Ｐゴシック"/>
                <a:cs typeface="ＭＳ Ｐゴシック"/>
              </a:rPr>
              <a:t>Accès aux services de base (EAH, santé, éducation)</a:t>
            </a:r>
          </a:p>
          <a:p>
            <a:pPr marL="265113" indent="-265113" defTabSz="449263"/>
            <a:endParaRPr lang="fr-FR" sz="2000">
              <a:solidFill>
                <a:srgbClr val="000000"/>
              </a:solidFill>
              <a:latin typeface="Calibri" pitchFamily="34" charset="0"/>
              <a:sym typeface="Wingdings" pitchFamily="2" charset="2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395288" y="4838700"/>
            <a:ext cx="84978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2400" b="1">
                <a:solidFill>
                  <a:srgbClr val="C00000"/>
                </a:solidFill>
                <a:latin typeface="Calibri" pitchFamily="34" charset="0"/>
              </a:rPr>
              <a:t>= 31 villages répartis sur les 3 sous préfectures de Toulepleu, Bakoubly et Tiobly</a:t>
            </a:r>
          </a:p>
        </p:txBody>
      </p:sp>
      <p:pic>
        <p:nvPicPr>
          <p:cNvPr id="22540" name="Picture 12" descr="LOGO HI-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1951038" cy="5032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 txBox="1">
            <a:spLocks noGrp="1"/>
          </p:cNvSpPr>
          <p:nvPr/>
        </p:nvSpPr>
        <p:spPr>
          <a:xfrm flipV="1">
            <a:off x="8072438" y="6643688"/>
            <a:ext cx="614362" cy="214312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331CD3C-62AB-48F1-A8B9-D7A98BC22664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11625" name="Rectangle 9"/>
          <p:cNvSpPr>
            <a:spLocks noChangeArrowheads="1"/>
          </p:cNvSpPr>
          <p:nvPr/>
        </p:nvSpPr>
        <p:spPr bwMode="auto">
          <a:xfrm>
            <a:off x="969963" y="115888"/>
            <a:ext cx="84978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2800" b="1">
                <a:solidFill>
                  <a:srgbClr val="FF0000"/>
                </a:solidFill>
                <a:latin typeface="Calibri" pitchFamily="34" charset="0"/>
              </a:rPr>
              <a:t>CIBLAGE DES FAMILLES BENEFICIAIRES</a:t>
            </a:r>
            <a:endParaRPr lang="fr-FR" sz="28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250825" y="1052513"/>
            <a:ext cx="8497888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endParaRPr lang="fr-FR" sz="1400" b="1">
              <a:latin typeface="Calibri" pitchFamily="34" charset="0"/>
            </a:endParaRPr>
          </a:p>
          <a:p>
            <a:pPr eaLnBrk="0" hangingPunct="0">
              <a:buFont typeface="Arial" charset="0"/>
              <a:buChar char="•"/>
            </a:pPr>
            <a:r>
              <a:rPr lang="fr-FR" sz="2400" b="1">
                <a:solidFill>
                  <a:srgbClr val="C00000"/>
                </a:solidFill>
                <a:latin typeface="Calibri" pitchFamily="34" charset="0"/>
              </a:rPr>
              <a:t> METHODOLOGIE</a:t>
            </a:r>
            <a:endParaRPr lang="fr-FR" sz="2400">
              <a:latin typeface="Calibri" pitchFamily="34" charset="0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684213" y="2390775"/>
            <a:ext cx="84978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just" eaLnBrk="0" hangingPunct="0">
              <a:buFontTx/>
              <a:buAutoNum type="arabicPeriod"/>
            </a:pPr>
            <a:r>
              <a:rPr lang="fr-FR" sz="2400" b="1">
                <a:solidFill>
                  <a:srgbClr val="C00000"/>
                </a:solidFill>
                <a:latin typeface="Calibri" pitchFamily="34" charset="0"/>
              </a:rPr>
              <a:t>Préselection par les leaders communautaires</a:t>
            </a:r>
            <a:r>
              <a:rPr lang="fr-FR" sz="2400" b="1">
                <a:latin typeface="Calibri" pitchFamily="34" charset="0"/>
              </a:rPr>
              <a:t> sur la base des critères définis par Handicap International:</a:t>
            </a:r>
            <a:endParaRPr lang="fr-FR" sz="2400">
              <a:latin typeface="Calibri" pitchFamily="34" charset="0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250825" y="3816350"/>
            <a:ext cx="8497888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/>
            <a:r>
              <a:rPr lang="fr-FR" sz="2400">
                <a:latin typeface="Calibri" pitchFamily="34" charset="0"/>
              </a:rPr>
              <a:t>- </a:t>
            </a:r>
            <a:r>
              <a:rPr lang="fr-FR" sz="2400" u="sng">
                <a:latin typeface="Calibri" pitchFamily="34" charset="0"/>
              </a:rPr>
              <a:t>Critères abris</a:t>
            </a:r>
            <a:r>
              <a:rPr lang="fr-FR" sz="2400">
                <a:latin typeface="Calibri" pitchFamily="34" charset="0"/>
              </a:rPr>
              <a:t> :</a:t>
            </a:r>
          </a:p>
          <a:p>
            <a:pPr marL="2057400" lvl="4" indent="-228600" algn="just" eaLnBrk="0" hangingPunct="0">
              <a:buFontTx/>
              <a:buChar char="•"/>
            </a:pPr>
            <a:r>
              <a:rPr lang="fr-FR" sz="2400">
                <a:latin typeface="Calibri" pitchFamily="34" charset="0"/>
              </a:rPr>
              <a:t>Famille dont la maison a été complètement détruite et non reconstruite</a:t>
            </a:r>
          </a:p>
          <a:p>
            <a:pPr marL="2057400" lvl="4" indent="-228600" algn="just" eaLnBrk="0" hangingPunct="0">
              <a:buFontTx/>
              <a:buChar char="•"/>
            </a:pPr>
            <a:r>
              <a:rPr lang="fr-FR" sz="2400">
                <a:latin typeface="Calibri" pitchFamily="34" charset="0"/>
              </a:rPr>
              <a:t>Famille dont la maison a été partiellement détruite et non reconstruite </a:t>
            </a:r>
          </a:p>
        </p:txBody>
      </p:sp>
      <p:pic>
        <p:nvPicPr>
          <p:cNvPr id="47111" name="Picture 7" descr="LOGO HI-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1951038" cy="5032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 txBox="1">
            <a:spLocks noGrp="1"/>
          </p:cNvSpPr>
          <p:nvPr/>
        </p:nvSpPr>
        <p:spPr>
          <a:xfrm flipV="1">
            <a:off x="8072438" y="6643688"/>
            <a:ext cx="614362" cy="214312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07B647C-CEE2-4AEA-9307-B8ADF78B5C77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11625" name="Rectangle 9"/>
          <p:cNvSpPr>
            <a:spLocks noChangeArrowheads="1"/>
          </p:cNvSpPr>
          <p:nvPr/>
        </p:nvSpPr>
        <p:spPr bwMode="auto">
          <a:xfrm>
            <a:off x="1258888" y="173038"/>
            <a:ext cx="84978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2800" b="1">
                <a:solidFill>
                  <a:srgbClr val="FF0000"/>
                </a:solidFill>
                <a:latin typeface="Calibri" pitchFamily="34" charset="0"/>
              </a:rPr>
              <a:t>CIBLAGE DES FAMILLES BENEFICIAIRES</a:t>
            </a:r>
            <a:endParaRPr lang="fr-FR" sz="28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250825" y="1125538"/>
            <a:ext cx="8497888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/>
            <a:r>
              <a:rPr lang="fr-FR" sz="2400">
                <a:latin typeface="Calibri" pitchFamily="34" charset="0"/>
              </a:rPr>
              <a:t>- </a:t>
            </a:r>
            <a:r>
              <a:rPr lang="fr-FR" sz="2400" u="sng">
                <a:latin typeface="Calibri" pitchFamily="34" charset="0"/>
              </a:rPr>
              <a:t>Composition du ménage</a:t>
            </a:r>
            <a:r>
              <a:rPr lang="fr-FR" sz="2400">
                <a:latin typeface="Calibri" pitchFamily="34" charset="0"/>
              </a:rPr>
              <a:t> :</a:t>
            </a:r>
          </a:p>
          <a:p>
            <a:pPr marL="2057400" lvl="4" indent="-228600" algn="just" eaLnBrk="0" hangingPunct="0">
              <a:buFontTx/>
              <a:buChar char="•"/>
            </a:pPr>
            <a:r>
              <a:rPr lang="fr-FR" sz="2400">
                <a:latin typeface="Calibri" pitchFamily="34" charset="0"/>
              </a:rPr>
              <a:t> Famille avec au moins une Personne en Situation de Handicap</a:t>
            </a:r>
          </a:p>
          <a:p>
            <a:pPr marL="2057400" lvl="4" indent="-228600" algn="just" eaLnBrk="0" hangingPunct="0">
              <a:buFontTx/>
              <a:buChar char="•"/>
            </a:pPr>
            <a:r>
              <a:rPr lang="fr-FR" sz="2400">
                <a:latin typeface="Calibri" pitchFamily="34" charset="0"/>
              </a:rPr>
              <a:t> Famille avec au moins une personne avec une maladie chronique ou blessure invalidante</a:t>
            </a:r>
          </a:p>
          <a:p>
            <a:pPr marL="2057400" lvl="4" indent="-228600" algn="just" eaLnBrk="0" hangingPunct="0">
              <a:buFontTx/>
              <a:buChar char="•"/>
            </a:pPr>
            <a:r>
              <a:rPr lang="fr-FR" sz="2400">
                <a:latin typeface="Calibri" pitchFamily="34" charset="0"/>
              </a:rPr>
              <a:t> Famille nombreuse (+8 membres)</a:t>
            </a:r>
          </a:p>
          <a:p>
            <a:pPr marL="2057400" lvl="4" indent="-228600" algn="just" eaLnBrk="0" hangingPunct="0">
              <a:buFontTx/>
              <a:buChar char="•"/>
            </a:pPr>
            <a:r>
              <a:rPr lang="fr-FR" sz="2400">
                <a:latin typeface="Calibri" pitchFamily="34" charset="0"/>
              </a:rPr>
              <a:t> Famille avec une personne âgée ≥ 60 ans</a:t>
            </a:r>
          </a:p>
          <a:p>
            <a:pPr marL="2057400" lvl="4" indent="-228600" algn="just" eaLnBrk="0" hangingPunct="0">
              <a:buFontTx/>
              <a:buChar char="•"/>
            </a:pPr>
            <a:r>
              <a:rPr lang="fr-FR" sz="2400">
                <a:latin typeface="Calibri" pitchFamily="34" charset="0"/>
              </a:rPr>
              <a:t> Famille avec + de 2 enfants ≤ 5 ans</a:t>
            </a:r>
          </a:p>
          <a:p>
            <a:pPr marL="2057400" lvl="4" indent="-228600" algn="just" eaLnBrk="0" hangingPunct="0">
              <a:buFontTx/>
              <a:buChar char="•"/>
            </a:pPr>
            <a:r>
              <a:rPr lang="fr-FR" sz="2400">
                <a:latin typeface="Calibri" pitchFamily="34" charset="0"/>
              </a:rPr>
              <a:t> Famille avec femme(s) enceinte(s) ou allaitante(s)</a:t>
            </a: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250825" y="4508500"/>
            <a:ext cx="849788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/>
            <a:r>
              <a:rPr lang="fr-FR" sz="2400">
                <a:latin typeface="Calibri" pitchFamily="34" charset="0"/>
              </a:rPr>
              <a:t>- </a:t>
            </a:r>
            <a:r>
              <a:rPr lang="fr-FR" sz="2400" u="sng">
                <a:latin typeface="Calibri" pitchFamily="34" charset="0"/>
              </a:rPr>
              <a:t>Critères socio-economiques</a:t>
            </a:r>
            <a:r>
              <a:rPr lang="fr-FR" sz="2400">
                <a:latin typeface="Calibri" pitchFamily="34" charset="0"/>
              </a:rPr>
              <a:t>:</a:t>
            </a:r>
          </a:p>
          <a:p>
            <a:pPr marL="2057400" lvl="4" indent="-228600" algn="just" eaLnBrk="0" hangingPunct="0">
              <a:buFontTx/>
              <a:buChar char="•"/>
            </a:pPr>
            <a:r>
              <a:rPr lang="fr-FR" sz="2400">
                <a:latin typeface="Calibri" pitchFamily="34" charset="0"/>
              </a:rPr>
              <a:t> Pertes de revenus liées à la terre</a:t>
            </a:r>
          </a:p>
          <a:p>
            <a:pPr marL="2057400" lvl="4" indent="-228600" algn="just" eaLnBrk="0" hangingPunct="0">
              <a:buFontTx/>
              <a:buChar char="•"/>
            </a:pPr>
            <a:r>
              <a:rPr lang="fr-FR" sz="2400">
                <a:latin typeface="Calibri" pitchFamily="34" charset="0"/>
              </a:rPr>
              <a:t> Pertes de revenus liées au commerce</a:t>
            </a:r>
          </a:p>
          <a:p>
            <a:pPr marL="2057400" lvl="4" indent="-228600" algn="just" eaLnBrk="0" hangingPunct="0">
              <a:buFontTx/>
              <a:buChar char="•"/>
            </a:pPr>
            <a:r>
              <a:rPr lang="fr-FR" sz="2400">
                <a:latin typeface="Calibri" pitchFamily="34" charset="0"/>
              </a:rPr>
              <a:t> Pertes de revenus liées au cheptel</a:t>
            </a: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682625" y="6284913"/>
            <a:ext cx="8497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just" eaLnBrk="0" hangingPunct="0">
              <a:buFontTx/>
              <a:buAutoNum type="arabicPeriod" startAt="2"/>
            </a:pPr>
            <a:r>
              <a:rPr lang="fr-FR" sz="2400" b="1">
                <a:solidFill>
                  <a:srgbClr val="C00000"/>
                </a:solidFill>
                <a:latin typeface="Calibri" pitchFamily="34" charset="0"/>
              </a:rPr>
              <a:t>Confirmation des listes des bénéficiaires par les équipes HI</a:t>
            </a:r>
            <a:endParaRPr lang="fr-FR" sz="2400">
              <a:latin typeface="Calibri" pitchFamily="34" charset="0"/>
            </a:endParaRPr>
          </a:p>
        </p:txBody>
      </p:sp>
      <p:pic>
        <p:nvPicPr>
          <p:cNvPr id="45066" name="Picture 10" descr="LOGO HI-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1951038" cy="5032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 txBox="1">
            <a:spLocks noGrp="1"/>
          </p:cNvSpPr>
          <p:nvPr/>
        </p:nvSpPr>
        <p:spPr>
          <a:xfrm flipV="1">
            <a:off x="8072438" y="6643688"/>
            <a:ext cx="614362" cy="214312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A7E431CF-8F31-4075-BAF0-8DDC68C076B6}" type="slidenum">
              <a:rPr lang="fr-FR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fr-FR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54275" name="Picture 3" descr="ANd9GcTgY6Rj2hXRmbmFbxXnVfKtQuYEMaCUF805fWn6_Dt3aafOSjr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1025" y="2565400"/>
            <a:ext cx="3032125" cy="2270125"/>
          </a:xfrm>
          <a:prstGeom prst="rect">
            <a:avLst/>
          </a:prstGeom>
          <a:noFill/>
        </p:spPr>
      </p:pic>
      <p:pic>
        <p:nvPicPr>
          <p:cNvPr id="54276" name="Picture 4" descr="ANd9GcTcHkLn9zrD4866RK5T-mSzjSNHMAFAox9T4rSG1l-nMtj_bvc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14850" y="1341438"/>
            <a:ext cx="3152775" cy="2365375"/>
          </a:xfrm>
          <a:prstGeom prst="rect">
            <a:avLst/>
          </a:prstGeom>
          <a:noFill/>
        </p:spPr>
      </p:pic>
      <p:pic>
        <p:nvPicPr>
          <p:cNvPr id="54277" name="Picture 5" descr="LOGO HI-A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188913"/>
            <a:ext cx="3810000" cy="984250"/>
          </a:xfrm>
          <a:prstGeom prst="rect">
            <a:avLst/>
          </a:prstGeom>
          <a:noFill/>
        </p:spPr>
      </p:pic>
      <p:sp>
        <p:nvSpPr>
          <p:cNvPr id="111625" name="Rectangle 9"/>
          <p:cNvSpPr>
            <a:spLocks noChangeArrowheads="1"/>
          </p:cNvSpPr>
          <p:nvPr/>
        </p:nvSpPr>
        <p:spPr bwMode="auto">
          <a:xfrm>
            <a:off x="323850" y="5229225"/>
            <a:ext cx="84978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fr-FR" sz="4000" b="1">
                <a:solidFill>
                  <a:srgbClr val="FF0000"/>
                </a:solidFill>
                <a:latin typeface="Calibri" pitchFamily="34" charset="0"/>
              </a:rPr>
              <a:t>MERCI</a:t>
            </a:r>
            <a:endParaRPr lang="fr-FR" sz="400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5487</TotalTime>
  <Words>447</Words>
  <Application>Microsoft Office PowerPoint</Application>
  <PresentationFormat>On-screen Show (4:3)</PresentationFormat>
  <Paragraphs>70</Paragraphs>
  <Slides>8</Slides>
  <Notes>8</Notes>
  <HiddenSlides>0</HiddenSlides>
  <MMClips>0</MMClips>
  <ScaleCrop>false</ScaleCrop>
  <HeadingPairs>
    <vt:vector size="8" baseType="variant">
      <vt:variant>
        <vt:lpstr>Polices utilisées</vt:lpstr>
      </vt:variant>
      <vt:variant>
        <vt:i4>8</vt:i4>
      </vt:variant>
      <vt:variant>
        <vt:lpstr>Modèle de conception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8" baseType="lpstr">
      <vt:lpstr>Arial</vt:lpstr>
      <vt:lpstr>Calibri</vt:lpstr>
      <vt:lpstr>Wingdings</vt:lpstr>
      <vt:lpstr>Arial Narrow</vt:lpstr>
      <vt:lpstr>ＭＳ Ｐゴシック</vt:lpstr>
      <vt:lpstr>Wingdings 2</vt:lpstr>
      <vt:lpstr>Times New Roman</vt:lpstr>
      <vt:lpstr>DejaVu Sans</vt:lpstr>
      <vt:lpstr>Thème Office</vt:lpstr>
      <vt:lpstr>Microsoft Office Excel Worksheet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Première Urgence Première Ur</dc:creator>
  <cp:lastModifiedBy>CDP DIST</cp:lastModifiedBy>
  <cp:revision>332</cp:revision>
  <cp:lastPrinted>2011-03-08T09:10:21Z</cp:lastPrinted>
  <dcterms:created xsi:type="dcterms:W3CDTF">2007-10-18T08:22:40Z</dcterms:created>
  <dcterms:modified xsi:type="dcterms:W3CDTF">2011-12-06T14:26:43Z</dcterms:modified>
</cp:coreProperties>
</file>